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9"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C1CD7E-2907-40BE-9D3C-F944489B75A6}" type="datetimeFigureOut">
              <a:rPr lang="en-IN" smtClean="0"/>
              <a:t>08-10-2023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DE9A06-9D4D-4B8E-A17F-DD3E8E955DE7}" type="slidenum">
              <a:rPr lang="en-IN" smtClean="0"/>
              <a:t>‹#›</a:t>
            </a:fld>
            <a:endParaRPr lang="en-IN"/>
          </a:p>
        </p:txBody>
      </p:sp>
    </p:spTree>
    <p:extLst>
      <p:ext uri="{BB962C8B-B14F-4D97-AF65-F5344CB8AC3E}">
        <p14:creationId xmlns:p14="http://schemas.microsoft.com/office/powerpoint/2010/main" val="237734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A7BBE-ACF6-AC45-D44A-6B5086A644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AF4D567-DB8A-FDC5-D558-C48C0B03D9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8B9491D-2F3A-4793-6D73-39116FAD1C0B}"/>
              </a:ext>
            </a:extLst>
          </p:cNvPr>
          <p:cNvSpPr>
            <a:spLocks noGrp="1"/>
          </p:cNvSpPr>
          <p:nvPr>
            <p:ph type="dt" sz="half" idx="10"/>
          </p:nvPr>
        </p:nvSpPr>
        <p:spPr/>
        <p:txBody>
          <a:bodyPr/>
          <a:lstStyle/>
          <a:p>
            <a:fld id="{5A0A123D-B5E2-458E-AB44-BD8615F32299}" type="datetimeFigureOut">
              <a:rPr lang="en-IN" smtClean="0"/>
              <a:t>08-10-2023</a:t>
            </a:fld>
            <a:endParaRPr lang="en-IN"/>
          </a:p>
        </p:txBody>
      </p:sp>
      <p:sp>
        <p:nvSpPr>
          <p:cNvPr id="5" name="Footer Placeholder 4">
            <a:extLst>
              <a:ext uri="{FF2B5EF4-FFF2-40B4-BE49-F238E27FC236}">
                <a16:creationId xmlns:a16="http://schemas.microsoft.com/office/drawing/2014/main" id="{6760BD71-92D9-F9F6-E074-34771BBB54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D0D7D5-FDA5-B785-39E6-F63A7EE8DE34}"/>
              </a:ext>
            </a:extLst>
          </p:cNvPr>
          <p:cNvSpPr>
            <a:spLocks noGrp="1"/>
          </p:cNvSpPr>
          <p:nvPr>
            <p:ph type="sldNum" sz="quarter" idx="12"/>
          </p:nvPr>
        </p:nvSpPr>
        <p:spPr/>
        <p:txBody>
          <a:bodyPr/>
          <a:lstStyle/>
          <a:p>
            <a:fld id="{EAAD0CD0-C753-4C7A-A808-239C5D33057F}" type="slidenum">
              <a:rPr lang="en-IN" smtClean="0"/>
              <a:t>‹#›</a:t>
            </a:fld>
            <a:endParaRPr lang="en-IN"/>
          </a:p>
        </p:txBody>
      </p:sp>
    </p:spTree>
    <p:extLst>
      <p:ext uri="{BB962C8B-B14F-4D97-AF65-F5344CB8AC3E}">
        <p14:creationId xmlns:p14="http://schemas.microsoft.com/office/powerpoint/2010/main" val="3406471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246FB-AFCE-E42F-206D-26F3C18EDDC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DCF0F5F-BA8D-D9FF-DA6C-D38F9B6CFB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A87BE1-A2DE-C113-E0CE-5ADF55A2AFC6}"/>
              </a:ext>
            </a:extLst>
          </p:cNvPr>
          <p:cNvSpPr>
            <a:spLocks noGrp="1"/>
          </p:cNvSpPr>
          <p:nvPr>
            <p:ph type="dt" sz="half" idx="10"/>
          </p:nvPr>
        </p:nvSpPr>
        <p:spPr/>
        <p:txBody>
          <a:bodyPr/>
          <a:lstStyle/>
          <a:p>
            <a:fld id="{5A0A123D-B5E2-458E-AB44-BD8615F32299}" type="datetimeFigureOut">
              <a:rPr lang="en-IN" smtClean="0"/>
              <a:t>08-10-2023</a:t>
            </a:fld>
            <a:endParaRPr lang="en-IN"/>
          </a:p>
        </p:txBody>
      </p:sp>
      <p:sp>
        <p:nvSpPr>
          <p:cNvPr id="5" name="Footer Placeholder 4">
            <a:extLst>
              <a:ext uri="{FF2B5EF4-FFF2-40B4-BE49-F238E27FC236}">
                <a16:creationId xmlns:a16="http://schemas.microsoft.com/office/drawing/2014/main" id="{4744ED1B-BB33-8BBF-B94F-A39AE9EC34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024BC8-1983-01F1-7CF7-8272CA50E142}"/>
              </a:ext>
            </a:extLst>
          </p:cNvPr>
          <p:cNvSpPr>
            <a:spLocks noGrp="1"/>
          </p:cNvSpPr>
          <p:nvPr>
            <p:ph type="sldNum" sz="quarter" idx="12"/>
          </p:nvPr>
        </p:nvSpPr>
        <p:spPr/>
        <p:txBody>
          <a:bodyPr/>
          <a:lstStyle/>
          <a:p>
            <a:fld id="{EAAD0CD0-C753-4C7A-A808-239C5D33057F}" type="slidenum">
              <a:rPr lang="en-IN" smtClean="0"/>
              <a:t>‹#›</a:t>
            </a:fld>
            <a:endParaRPr lang="en-IN"/>
          </a:p>
        </p:txBody>
      </p:sp>
    </p:spTree>
    <p:extLst>
      <p:ext uri="{BB962C8B-B14F-4D97-AF65-F5344CB8AC3E}">
        <p14:creationId xmlns:p14="http://schemas.microsoft.com/office/powerpoint/2010/main" val="9460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503025-EEAB-0858-2EFE-374E5725E9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526E98-A602-5C2C-C00D-77646FCDA3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5009296-AC76-63DD-5DA5-4A120F9265EC}"/>
              </a:ext>
            </a:extLst>
          </p:cNvPr>
          <p:cNvSpPr>
            <a:spLocks noGrp="1"/>
          </p:cNvSpPr>
          <p:nvPr>
            <p:ph type="dt" sz="half" idx="10"/>
          </p:nvPr>
        </p:nvSpPr>
        <p:spPr/>
        <p:txBody>
          <a:bodyPr/>
          <a:lstStyle/>
          <a:p>
            <a:fld id="{5A0A123D-B5E2-458E-AB44-BD8615F32299}" type="datetimeFigureOut">
              <a:rPr lang="en-IN" smtClean="0"/>
              <a:t>08-10-2023</a:t>
            </a:fld>
            <a:endParaRPr lang="en-IN"/>
          </a:p>
        </p:txBody>
      </p:sp>
      <p:sp>
        <p:nvSpPr>
          <p:cNvPr id="5" name="Footer Placeholder 4">
            <a:extLst>
              <a:ext uri="{FF2B5EF4-FFF2-40B4-BE49-F238E27FC236}">
                <a16:creationId xmlns:a16="http://schemas.microsoft.com/office/drawing/2014/main" id="{F9FD0784-F6AA-5E4B-524A-6DA64CBB300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DFA61E-746C-C823-2F2B-4176610C40A8}"/>
              </a:ext>
            </a:extLst>
          </p:cNvPr>
          <p:cNvSpPr>
            <a:spLocks noGrp="1"/>
          </p:cNvSpPr>
          <p:nvPr>
            <p:ph type="sldNum" sz="quarter" idx="12"/>
          </p:nvPr>
        </p:nvSpPr>
        <p:spPr/>
        <p:txBody>
          <a:bodyPr/>
          <a:lstStyle/>
          <a:p>
            <a:fld id="{EAAD0CD0-C753-4C7A-A808-239C5D33057F}" type="slidenum">
              <a:rPr lang="en-IN" smtClean="0"/>
              <a:t>‹#›</a:t>
            </a:fld>
            <a:endParaRPr lang="en-IN"/>
          </a:p>
        </p:txBody>
      </p:sp>
    </p:spTree>
    <p:extLst>
      <p:ext uri="{BB962C8B-B14F-4D97-AF65-F5344CB8AC3E}">
        <p14:creationId xmlns:p14="http://schemas.microsoft.com/office/powerpoint/2010/main" val="3939826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F5074-3E17-6112-52E6-C3F11C6094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01A933-93E1-C5C7-1834-E661B8988B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67EF17-CCBA-4D6B-CCB9-BF9446D27020}"/>
              </a:ext>
            </a:extLst>
          </p:cNvPr>
          <p:cNvSpPr>
            <a:spLocks noGrp="1"/>
          </p:cNvSpPr>
          <p:nvPr>
            <p:ph type="dt" sz="half" idx="10"/>
          </p:nvPr>
        </p:nvSpPr>
        <p:spPr/>
        <p:txBody>
          <a:bodyPr/>
          <a:lstStyle/>
          <a:p>
            <a:fld id="{5A0A123D-B5E2-458E-AB44-BD8615F32299}" type="datetimeFigureOut">
              <a:rPr lang="en-IN" smtClean="0"/>
              <a:t>08-10-2023</a:t>
            </a:fld>
            <a:endParaRPr lang="en-IN"/>
          </a:p>
        </p:txBody>
      </p:sp>
      <p:sp>
        <p:nvSpPr>
          <p:cNvPr id="5" name="Footer Placeholder 4">
            <a:extLst>
              <a:ext uri="{FF2B5EF4-FFF2-40B4-BE49-F238E27FC236}">
                <a16:creationId xmlns:a16="http://schemas.microsoft.com/office/drawing/2014/main" id="{7A638515-1F08-C5EE-005D-C347317BC2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0450FE-633F-799C-5EE4-32CDA39DC8BC}"/>
              </a:ext>
            </a:extLst>
          </p:cNvPr>
          <p:cNvSpPr>
            <a:spLocks noGrp="1"/>
          </p:cNvSpPr>
          <p:nvPr>
            <p:ph type="sldNum" sz="quarter" idx="12"/>
          </p:nvPr>
        </p:nvSpPr>
        <p:spPr/>
        <p:txBody>
          <a:bodyPr/>
          <a:lstStyle/>
          <a:p>
            <a:fld id="{EAAD0CD0-C753-4C7A-A808-239C5D33057F}" type="slidenum">
              <a:rPr lang="en-IN" smtClean="0"/>
              <a:t>‹#›</a:t>
            </a:fld>
            <a:endParaRPr lang="en-IN"/>
          </a:p>
        </p:txBody>
      </p:sp>
    </p:spTree>
    <p:extLst>
      <p:ext uri="{BB962C8B-B14F-4D97-AF65-F5344CB8AC3E}">
        <p14:creationId xmlns:p14="http://schemas.microsoft.com/office/powerpoint/2010/main" val="1235842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4F8D-603D-0DC3-32ED-8FC92F79C3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28DE699-E349-6827-51C2-3DB5E11404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CF083B-A2CE-1894-379D-6E43A77C784B}"/>
              </a:ext>
            </a:extLst>
          </p:cNvPr>
          <p:cNvSpPr>
            <a:spLocks noGrp="1"/>
          </p:cNvSpPr>
          <p:nvPr>
            <p:ph type="dt" sz="half" idx="10"/>
          </p:nvPr>
        </p:nvSpPr>
        <p:spPr/>
        <p:txBody>
          <a:bodyPr/>
          <a:lstStyle/>
          <a:p>
            <a:fld id="{5A0A123D-B5E2-458E-AB44-BD8615F32299}" type="datetimeFigureOut">
              <a:rPr lang="en-IN" smtClean="0"/>
              <a:t>08-10-2023</a:t>
            </a:fld>
            <a:endParaRPr lang="en-IN"/>
          </a:p>
        </p:txBody>
      </p:sp>
      <p:sp>
        <p:nvSpPr>
          <p:cNvPr id="5" name="Footer Placeholder 4">
            <a:extLst>
              <a:ext uri="{FF2B5EF4-FFF2-40B4-BE49-F238E27FC236}">
                <a16:creationId xmlns:a16="http://schemas.microsoft.com/office/drawing/2014/main" id="{E12CFC62-7461-1172-03DA-317260A382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66A26D-A6E1-4055-70B4-62F73687E57C}"/>
              </a:ext>
            </a:extLst>
          </p:cNvPr>
          <p:cNvSpPr>
            <a:spLocks noGrp="1"/>
          </p:cNvSpPr>
          <p:nvPr>
            <p:ph type="sldNum" sz="quarter" idx="12"/>
          </p:nvPr>
        </p:nvSpPr>
        <p:spPr/>
        <p:txBody>
          <a:bodyPr/>
          <a:lstStyle/>
          <a:p>
            <a:fld id="{EAAD0CD0-C753-4C7A-A808-239C5D33057F}" type="slidenum">
              <a:rPr lang="en-IN" smtClean="0"/>
              <a:t>‹#›</a:t>
            </a:fld>
            <a:endParaRPr lang="en-IN"/>
          </a:p>
        </p:txBody>
      </p:sp>
    </p:spTree>
    <p:extLst>
      <p:ext uri="{BB962C8B-B14F-4D97-AF65-F5344CB8AC3E}">
        <p14:creationId xmlns:p14="http://schemas.microsoft.com/office/powerpoint/2010/main" val="1730436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DB45-BFE4-D98C-E0E2-1F8C02C93CF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8F7647F-5A22-BF49-D186-3D17B54DFA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5D234FD-ABA0-484E-1BAC-6854C84E24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D4D183A-A0E5-4A41-FBC3-095A6F2CF060}"/>
              </a:ext>
            </a:extLst>
          </p:cNvPr>
          <p:cNvSpPr>
            <a:spLocks noGrp="1"/>
          </p:cNvSpPr>
          <p:nvPr>
            <p:ph type="dt" sz="half" idx="10"/>
          </p:nvPr>
        </p:nvSpPr>
        <p:spPr/>
        <p:txBody>
          <a:bodyPr/>
          <a:lstStyle/>
          <a:p>
            <a:fld id="{5A0A123D-B5E2-458E-AB44-BD8615F32299}" type="datetimeFigureOut">
              <a:rPr lang="en-IN" smtClean="0"/>
              <a:t>08-10-2023</a:t>
            </a:fld>
            <a:endParaRPr lang="en-IN"/>
          </a:p>
        </p:txBody>
      </p:sp>
      <p:sp>
        <p:nvSpPr>
          <p:cNvPr id="6" name="Footer Placeholder 5">
            <a:extLst>
              <a:ext uri="{FF2B5EF4-FFF2-40B4-BE49-F238E27FC236}">
                <a16:creationId xmlns:a16="http://schemas.microsoft.com/office/drawing/2014/main" id="{7AFA0EDD-566C-42E2-0A43-84B3C3F73C1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6C5B5D-ED6E-6DAE-9124-56D537324C8F}"/>
              </a:ext>
            </a:extLst>
          </p:cNvPr>
          <p:cNvSpPr>
            <a:spLocks noGrp="1"/>
          </p:cNvSpPr>
          <p:nvPr>
            <p:ph type="sldNum" sz="quarter" idx="12"/>
          </p:nvPr>
        </p:nvSpPr>
        <p:spPr/>
        <p:txBody>
          <a:bodyPr/>
          <a:lstStyle/>
          <a:p>
            <a:fld id="{EAAD0CD0-C753-4C7A-A808-239C5D33057F}" type="slidenum">
              <a:rPr lang="en-IN" smtClean="0"/>
              <a:t>‹#›</a:t>
            </a:fld>
            <a:endParaRPr lang="en-IN"/>
          </a:p>
        </p:txBody>
      </p:sp>
    </p:spTree>
    <p:extLst>
      <p:ext uri="{BB962C8B-B14F-4D97-AF65-F5344CB8AC3E}">
        <p14:creationId xmlns:p14="http://schemas.microsoft.com/office/powerpoint/2010/main" val="1582213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593FC-BF05-CEBB-81E1-53DE31B35A7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8637F92-9AC3-791A-91D8-1A1E97EEF0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BE8DF3-17C4-B1D9-CB76-95FED0FE0A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A6A39BE-E79C-64EA-9BCA-33D0467D8F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8E9181-ABBE-B031-4941-996DD50E8C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166B432-55E3-E4D6-F6DE-C4BEFD14827D}"/>
              </a:ext>
            </a:extLst>
          </p:cNvPr>
          <p:cNvSpPr>
            <a:spLocks noGrp="1"/>
          </p:cNvSpPr>
          <p:nvPr>
            <p:ph type="dt" sz="half" idx="10"/>
          </p:nvPr>
        </p:nvSpPr>
        <p:spPr/>
        <p:txBody>
          <a:bodyPr/>
          <a:lstStyle/>
          <a:p>
            <a:fld id="{5A0A123D-B5E2-458E-AB44-BD8615F32299}" type="datetimeFigureOut">
              <a:rPr lang="en-IN" smtClean="0"/>
              <a:t>08-10-2023</a:t>
            </a:fld>
            <a:endParaRPr lang="en-IN"/>
          </a:p>
        </p:txBody>
      </p:sp>
      <p:sp>
        <p:nvSpPr>
          <p:cNvPr id="8" name="Footer Placeholder 7">
            <a:extLst>
              <a:ext uri="{FF2B5EF4-FFF2-40B4-BE49-F238E27FC236}">
                <a16:creationId xmlns:a16="http://schemas.microsoft.com/office/drawing/2014/main" id="{DACCF04E-6FE2-97F7-5DAD-BE12A70A7E5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10D53AC-00B2-6267-90F1-A085F09E8321}"/>
              </a:ext>
            </a:extLst>
          </p:cNvPr>
          <p:cNvSpPr>
            <a:spLocks noGrp="1"/>
          </p:cNvSpPr>
          <p:nvPr>
            <p:ph type="sldNum" sz="quarter" idx="12"/>
          </p:nvPr>
        </p:nvSpPr>
        <p:spPr/>
        <p:txBody>
          <a:bodyPr/>
          <a:lstStyle/>
          <a:p>
            <a:fld id="{EAAD0CD0-C753-4C7A-A808-239C5D33057F}" type="slidenum">
              <a:rPr lang="en-IN" smtClean="0"/>
              <a:t>‹#›</a:t>
            </a:fld>
            <a:endParaRPr lang="en-IN"/>
          </a:p>
        </p:txBody>
      </p:sp>
    </p:spTree>
    <p:extLst>
      <p:ext uri="{BB962C8B-B14F-4D97-AF65-F5344CB8AC3E}">
        <p14:creationId xmlns:p14="http://schemas.microsoft.com/office/powerpoint/2010/main" val="1505693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2F82B-FB2C-F929-E9E5-F8E92E6C28E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8D787BA-422A-D344-799E-F1613AF89834}"/>
              </a:ext>
            </a:extLst>
          </p:cNvPr>
          <p:cNvSpPr>
            <a:spLocks noGrp="1"/>
          </p:cNvSpPr>
          <p:nvPr>
            <p:ph type="dt" sz="half" idx="10"/>
          </p:nvPr>
        </p:nvSpPr>
        <p:spPr/>
        <p:txBody>
          <a:bodyPr/>
          <a:lstStyle/>
          <a:p>
            <a:fld id="{5A0A123D-B5E2-458E-AB44-BD8615F32299}" type="datetimeFigureOut">
              <a:rPr lang="en-IN" smtClean="0"/>
              <a:t>08-10-2023</a:t>
            </a:fld>
            <a:endParaRPr lang="en-IN"/>
          </a:p>
        </p:txBody>
      </p:sp>
      <p:sp>
        <p:nvSpPr>
          <p:cNvPr id="4" name="Footer Placeholder 3">
            <a:extLst>
              <a:ext uri="{FF2B5EF4-FFF2-40B4-BE49-F238E27FC236}">
                <a16:creationId xmlns:a16="http://schemas.microsoft.com/office/drawing/2014/main" id="{C76A0F0A-9FD9-C597-E50D-8758F36CA94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5588FCA-2139-7ACA-15EB-8D19A3D93E0A}"/>
              </a:ext>
            </a:extLst>
          </p:cNvPr>
          <p:cNvSpPr>
            <a:spLocks noGrp="1"/>
          </p:cNvSpPr>
          <p:nvPr>
            <p:ph type="sldNum" sz="quarter" idx="12"/>
          </p:nvPr>
        </p:nvSpPr>
        <p:spPr/>
        <p:txBody>
          <a:bodyPr/>
          <a:lstStyle/>
          <a:p>
            <a:fld id="{EAAD0CD0-C753-4C7A-A808-239C5D33057F}" type="slidenum">
              <a:rPr lang="en-IN" smtClean="0"/>
              <a:t>‹#›</a:t>
            </a:fld>
            <a:endParaRPr lang="en-IN"/>
          </a:p>
        </p:txBody>
      </p:sp>
    </p:spTree>
    <p:extLst>
      <p:ext uri="{BB962C8B-B14F-4D97-AF65-F5344CB8AC3E}">
        <p14:creationId xmlns:p14="http://schemas.microsoft.com/office/powerpoint/2010/main" val="3348488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78D7EA-18FB-0074-DBC4-41F220CFCB1C}"/>
              </a:ext>
            </a:extLst>
          </p:cNvPr>
          <p:cNvSpPr>
            <a:spLocks noGrp="1"/>
          </p:cNvSpPr>
          <p:nvPr>
            <p:ph type="dt" sz="half" idx="10"/>
          </p:nvPr>
        </p:nvSpPr>
        <p:spPr/>
        <p:txBody>
          <a:bodyPr/>
          <a:lstStyle/>
          <a:p>
            <a:fld id="{5A0A123D-B5E2-458E-AB44-BD8615F32299}" type="datetimeFigureOut">
              <a:rPr lang="en-IN" smtClean="0"/>
              <a:t>08-10-2023</a:t>
            </a:fld>
            <a:endParaRPr lang="en-IN"/>
          </a:p>
        </p:txBody>
      </p:sp>
      <p:sp>
        <p:nvSpPr>
          <p:cNvPr id="3" name="Footer Placeholder 2">
            <a:extLst>
              <a:ext uri="{FF2B5EF4-FFF2-40B4-BE49-F238E27FC236}">
                <a16:creationId xmlns:a16="http://schemas.microsoft.com/office/drawing/2014/main" id="{F0AD9005-1B33-F84D-AC87-D68D2BA3743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CC60474-284B-0C07-D800-A537E81E4531}"/>
              </a:ext>
            </a:extLst>
          </p:cNvPr>
          <p:cNvSpPr>
            <a:spLocks noGrp="1"/>
          </p:cNvSpPr>
          <p:nvPr>
            <p:ph type="sldNum" sz="quarter" idx="12"/>
          </p:nvPr>
        </p:nvSpPr>
        <p:spPr/>
        <p:txBody>
          <a:bodyPr/>
          <a:lstStyle/>
          <a:p>
            <a:fld id="{EAAD0CD0-C753-4C7A-A808-239C5D33057F}" type="slidenum">
              <a:rPr lang="en-IN" smtClean="0"/>
              <a:t>‹#›</a:t>
            </a:fld>
            <a:endParaRPr lang="en-IN"/>
          </a:p>
        </p:txBody>
      </p:sp>
    </p:spTree>
    <p:extLst>
      <p:ext uri="{BB962C8B-B14F-4D97-AF65-F5344CB8AC3E}">
        <p14:creationId xmlns:p14="http://schemas.microsoft.com/office/powerpoint/2010/main" val="2027895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0BE89-FD33-BE7F-05A5-C84531A9DE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4182456-AED4-3D82-1E63-437DE97557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5D6391C-27E5-548D-0ED1-958FA228D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5787F-AB3C-498F-38FA-BF3455FE0E98}"/>
              </a:ext>
            </a:extLst>
          </p:cNvPr>
          <p:cNvSpPr>
            <a:spLocks noGrp="1"/>
          </p:cNvSpPr>
          <p:nvPr>
            <p:ph type="dt" sz="half" idx="10"/>
          </p:nvPr>
        </p:nvSpPr>
        <p:spPr/>
        <p:txBody>
          <a:bodyPr/>
          <a:lstStyle/>
          <a:p>
            <a:fld id="{5A0A123D-B5E2-458E-AB44-BD8615F32299}" type="datetimeFigureOut">
              <a:rPr lang="en-IN" smtClean="0"/>
              <a:t>08-10-2023</a:t>
            </a:fld>
            <a:endParaRPr lang="en-IN"/>
          </a:p>
        </p:txBody>
      </p:sp>
      <p:sp>
        <p:nvSpPr>
          <p:cNvPr id="6" name="Footer Placeholder 5">
            <a:extLst>
              <a:ext uri="{FF2B5EF4-FFF2-40B4-BE49-F238E27FC236}">
                <a16:creationId xmlns:a16="http://schemas.microsoft.com/office/drawing/2014/main" id="{7ED8078A-4B99-8143-7CE3-BCDFAD0133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77B9FD-3D65-7BC4-BB53-8F27544C6AD3}"/>
              </a:ext>
            </a:extLst>
          </p:cNvPr>
          <p:cNvSpPr>
            <a:spLocks noGrp="1"/>
          </p:cNvSpPr>
          <p:nvPr>
            <p:ph type="sldNum" sz="quarter" idx="12"/>
          </p:nvPr>
        </p:nvSpPr>
        <p:spPr/>
        <p:txBody>
          <a:bodyPr/>
          <a:lstStyle/>
          <a:p>
            <a:fld id="{EAAD0CD0-C753-4C7A-A808-239C5D33057F}" type="slidenum">
              <a:rPr lang="en-IN" smtClean="0"/>
              <a:t>‹#›</a:t>
            </a:fld>
            <a:endParaRPr lang="en-IN"/>
          </a:p>
        </p:txBody>
      </p:sp>
    </p:spTree>
    <p:extLst>
      <p:ext uri="{BB962C8B-B14F-4D97-AF65-F5344CB8AC3E}">
        <p14:creationId xmlns:p14="http://schemas.microsoft.com/office/powerpoint/2010/main" val="4031438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A915D-46BF-A21B-7597-6DC41EE9B9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B6A52E5-E252-4D23-21F3-6A10ACCFAE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13230C7-6757-6B0E-D957-CA30448DC4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8DE25-2FA0-DCB1-0599-A42C332B79D7}"/>
              </a:ext>
            </a:extLst>
          </p:cNvPr>
          <p:cNvSpPr>
            <a:spLocks noGrp="1"/>
          </p:cNvSpPr>
          <p:nvPr>
            <p:ph type="dt" sz="half" idx="10"/>
          </p:nvPr>
        </p:nvSpPr>
        <p:spPr/>
        <p:txBody>
          <a:bodyPr/>
          <a:lstStyle/>
          <a:p>
            <a:fld id="{5A0A123D-B5E2-458E-AB44-BD8615F32299}" type="datetimeFigureOut">
              <a:rPr lang="en-IN" smtClean="0"/>
              <a:t>08-10-2023</a:t>
            </a:fld>
            <a:endParaRPr lang="en-IN"/>
          </a:p>
        </p:txBody>
      </p:sp>
      <p:sp>
        <p:nvSpPr>
          <p:cNvPr id="6" name="Footer Placeholder 5">
            <a:extLst>
              <a:ext uri="{FF2B5EF4-FFF2-40B4-BE49-F238E27FC236}">
                <a16:creationId xmlns:a16="http://schemas.microsoft.com/office/drawing/2014/main" id="{1A231E9A-B857-FE92-C134-D91DDAFF12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3636CBA-82EC-BA53-1FE7-CAD1940C0B15}"/>
              </a:ext>
            </a:extLst>
          </p:cNvPr>
          <p:cNvSpPr>
            <a:spLocks noGrp="1"/>
          </p:cNvSpPr>
          <p:nvPr>
            <p:ph type="sldNum" sz="quarter" idx="12"/>
          </p:nvPr>
        </p:nvSpPr>
        <p:spPr/>
        <p:txBody>
          <a:bodyPr/>
          <a:lstStyle/>
          <a:p>
            <a:fld id="{EAAD0CD0-C753-4C7A-A808-239C5D33057F}" type="slidenum">
              <a:rPr lang="en-IN" smtClean="0"/>
              <a:t>‹#›</a:t>
            </a:fld>
            <a:endParaRPr lang="en-IN"/>
          </a:p>
        </p:txBody>
      </p:sp>
    </p:spTree>
    <p:extLst>
      <p:ext uri="{BB962C8B-B14F-4D97-AF65-F5344CB8AC3E}">
        <p14:creationId xmlns:p14="http://schemas.microsoft.com/office/powerpoint/2010/main" val="295299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7D478E-545D-E9EB-0E18-AC28FE5A0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D1AF6DB-1D5B-4DF4-A334-0A5889C95C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84A62C-6951-FA9C-7E67-0D5271E238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0A123D-B5E2-458E-AB44-BD8615F32299}" type="datetimeFigureOut">
              <a:rPr lang="en-IN" smtClean="0"/>
              <a:t>08-10-2023</a:t>
            </a:fld>
            <a:endParaRPr lang="en-IN"/>
          </a:p>
        </p:txBody>
      </p:sp>
      <p:sp>
        <p:nvSpPr>
          <p:cNvPr id="5" name="Footer Placeholder 4">
            <a:extLst>
              <a:ext uri="{FF2B5EF4-FFF2-40B4-BE49-F238E27FC236}">
                <a16:creationId xmlns:a16="http://schemas.microsoft.com/office/drawing/2014/main" id="{FE0692C6-87A9-63C8-9B9D-D04B5EE33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EF9A7C3-DEF7-44D9-A4D1-9747C9ECFE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AD0CD0-C753-4C7A-A808-239C5D33057F}" type="slidenum">
              <a:rPr lang="en-IN" smtClean="0"/>
              <a:t>‹#›</a:t>
            </a:fld>
            <a:endParaRPr lang="en-IN"/>
          </a:p>
        </p:txBody>
      </p:sp>
    </p:spTree>
    <p:extLst>
      <p:ext uri="{BB962C8B-B14F-4D97-AF65-F5344CB8AC3E}">
        <p14:creationId xmlns:p14="http://schemas.microsoft.com/office/powerpoint/2010/main" val="3772829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businessmodelanalyst.com/alexander-osterwalder/" TargetMode="External"/><Relationship Id="rId2" Type="http://schemas.openxmlformats.org/officeDocument/2006/relationships/hyperlink" Target="https://businessmodelanalyst.com/business-model/"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06B78-9CAA-3C12-AC4D-C351F16BE51D}"/>
              </a:ext>
            </a:extLst>
          </p:cNvPr>
          <p:cNvSpPr>
            <a:spLocks noGrp="1"/>
          </p:cNvSpPr>
          <p:nvPr>
            <p:ph type="ctrTitle"/>
          </p:nvPr>
        </p:nvSpPr>
        <p:spPr/>
        <p:txBody>
          <a:bodyPr/>
          <a:lstStyle/>
          <a:p>
            <a:r>
              <a:rPr lang="en-IN" dirty="0"/>
              <a:t>Value Proposition Canvas</a:t>
            </a:r>
          </a:p>
        </p:txBody>
      </p:sp>
      <p:sp>
        <p:nvSpPr>
          <p:cNvPr id="3" name="Subtitle 2">
            <a:extLst>
              <a:ext uri="{FF2B5EF4-FFF2-40B4-BE49-F238E27FC236}">
                <a16:creationId xmlns:a16="http://schemas.microsoft.com/office/drawing/2014/main" id="{799C19CB-5FD6-75BE-4016-BDE2B7835906}"/>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356196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AB278-41A8-0D8F-7EB3-1E794BDBDD3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B5D42B6-2FF6-A9D3-488B-8CBFF303992E}"/>
              </a:ext>
            </a:extLst>
          </p:cNvPr>
          <p:cNvPicPr>
            <a:picLocks noGrp="1" noChangeAspect="1"/>
          </p:cNvPicPr>
          <p:nvPr>
            <p:ph idx="1"/>
          </p:nvPr>
        </p:nvPicPr>
        <p:blipFill>
          <a:blip r:embed="rId2"/>
          <a:stretch>
            <a:fillRect/>
          </a:stretch>
        </p:blipFill>
        <p:spPr>
          <a:xfrm>
            <a:off x="2617168" y="2046594"/>
            <a:ext cx="6957663" cy="3909399"/>
          </a:xfrm>
        </p:spPr>
      </p:pic>
    </p:spTree>
    <p:extLst>
      <p:ext uri="{BB962C8B-B14F-4D97-AF65-F5344CB8AC3E}">
        <p14:creationId xmlns:p14="http://schemas.microsoft.com/office/powerpoint/2010/main" val="2692854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B1932-F5E8-F3CB-157B-CAC6FDE74C8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74B05F3-52EA-C1C0-5B2D-66D2DFBF525D}"/>
              </a:ext>
            </a:extLst>
          </p:cNvPr>
          <p:cNvPicPr>
            <a:picLocks noGrp="1" noChangeAspect="1"/>
          </p:cNvPicPr>
          <p:nvPr>
            <p:ph idx="1"/>
          </p:nvPr>
        </p:nvPicPr>
        <p:blipFill>
          <a:blip r:embed="rId2"/>
          <a:stretch>
            <a:fillRect/>
          </a:stretch>
        </p:blipFill>
        <p:spPr>
          <a:xfrm>
            <a:off x="2636220" y="2065646"/>
            <a:ext cx="6919560" cy="3871295"/>
          </a:xfrm>
        </p:spPr>
      </p:pic>
    </p:spTree>
    <p:extLst>
      <p:ext uri="{BB962C8B-B14F-4D97-AF65-F5344CB8AC3E}">
        <p14:creationId xmlns:p14="http://schemas.microsoft.com/office/powerpoint/2010/main" val="459450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6D65D-7E47-988E-E3BA-0D122A050F2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1350DB4-F426-F29C-AF3F-866355A9C4D2}"/>
              </a:ext>
            </a:extLst>
          </p:cNvPr>
          <p:cNvPicPr>
            <a:picLocks noGrp="1" noChangeAspect="1"/>
          </p:cNvPicPr>
          <p:nvPr>
            <p:ph idx="1"/>
          </p:nvPr>
        </p:nvPicPr>
        <p:blipFill>
          <a:blip r:embed="rId2"/>
          <a:stretch>
            <a:fillRect/>
          </a:stretch>
        </p:blipFill>
        <p:spPr>
          <a:xfrm>
            <a:off x="2636220" y="2069456"/>
            <a:ext cx="6919560" cy="3863675"/>
          </a:xfrm>
        </p:spPr>
      </p:pic>
    </p:spTree>
    <p:extLst>
      <p:ext uri="{BB962C8B-B14F-4D97-AF65-F5344CB8AC3E}">
        <p14:creationId xmlns:p14="http://schemas.microsoft.com/office/powerpoint/2010/main" val="1806732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1EEF-1A2D-F71C-9686-50695C8B7BA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4B2A597-425B-B488-3C9E-79661B8C82C1}"/>
              </a:ext>
            </a:extLst>
          </p:cNvPr>
          <p:cNvPicPr>
            <a:picLocks noGrp="1" noChangeAspect="1"/>
          </p:cNvPicPr>
          <p:nvPr>
            <p:ph idx="1"/>
          </p:nvPr>
        </p:nvPicPr>
        <p:blipFill>
          <a:blip r:embed="rId2"/>
          <a:stretch>
            <a:fillRect/>
          </a:stretch>
        </p:blipFill>
        <p:spPr>
          <a:xfrm>
            <a:off x="2620979" y="2046594"/>
            <a:ext cx="6950042" cy="3909399"/>
          </a:xfrm>
        </p:spPr>
      </p:pic>
    </p:spTree>
    <p:extLst>
      <p:ext uri="{BB962C8B-B14F-4D97-AF65-F5344CB8AC3E}">
        <p14:creationId xmlns:p14="http://schemas.microsoft.com/office/powerpoint/2010/main" val="4215191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E895E-2B1D-DB4C-2E38-DDFD33FC585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C33853F-3534-03E5-6E48-3C6101647EB5}"/>
              </a:ext>
            </a:extLst>
          </p:cNvPr>
          <p:cNvPicPr>
            <a:picLocks noGrp="1" noChangeAspect="1"/>
          </p:cNvPicPr>
          <p:nvPr>
            <p:ph idx="1"/>
          </p:nvPr>
        </p:nvPicPr>
        <p:blipFill>
          <a:blip r:embed="rId2"/>
          <a:stretch>
            <a:fillRect/>
          </a:stretch>
        </p:blipFill>
        <p:spPr>
          <a:xfrm>
            <a:off x="2601927" y="2035163"/>
            <a:ext cx="6988146" cy="3932261"/>
          </a:xfrm>
        </p:spPr>
      </p:pic>
    </p:spTree>
    <p:extLst>
      <p:ext uri="{BB962C8B-B14F-4D97-AF65-F5344CB8AC3E}">
        <p14:creationId xmlns:p14="http://schemas.microsoft.com/office/powerpoint/2010/main" val="644384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57D0-87BF-91E4-F56B-9A838CD5EF0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F53374C-ECFF-245D-1A74-2BE346A800AE}"/>
              </a:ext>
            </a:extLst>
          </p:cNvPr>
          <p:cNvPicPr>
            <a:picLocks noGrp="1" noChangeAspect="1"/>
          </p:cNvPicPr>
          <p:nvPr>
            <p:ph idx="1"/>
          </p:nvPr>
        </p:nvPicPr>
        <p:blipFill>
          <a:blip r:embed="rId2"/>
          <a:stretch>
            <a:fillRect/>
          </a:stretch>
        </p:blipFill>
        <p:spPr>
          <a:xfrm>
            <a:off x="4595258" y="1798478"/>
            <a:ext cx="6957663" cy="3901778"/>
          </a:xfrm>
        </p:spPr>
      </p:pic>
      <p:sp>
        <p:nvSpPr>
          <p:cNvPr id="7" name="TextBox 6">
            <a:extLst>
              <a:ext uri="{FF2B5EF4-FFF2-40B4-BE49-F238E27FC236}">
                <a16:creationId xmlns:a16="http://schemas.microsoft.com/office/drawing/2014/main" id="{B36E4F15-D3EF-31A6-12D8-198D0FE457D2}"/>
              </a:ext>
            </a:extLst>
          </p:cNvPr>
          <p:cNvSpPr txBox="1"/>
          <p:nvPr/>
        </p:nvSpPr>
        <p:spPr>
          <a:xfrm>
            <a:off x="639079" y="2826037"/>
            <a:ext cx="6097554" cy="2626360"/>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
              </a:rPr>
              <a:t>This is about what your customer is trying to do. You have to include all tasks customers are trying to perform, the problems they are trying to solve, and the needs they want to satisfy.</a:t>
            </a:r>
          </a:p>
          <a:p>
            <a:endParaRPr lang="en-US" sz="1800" dirty="0">
              <a:solidFill>
                <a:srgbClr val="000000"/>
              </a:solidFill>
              <a:effectLst/>
              <a:latin typeface="Times New Roman" panose="02020603050405020304" pitchFamily="18" charset="0"/>
              <a:ea typeface=""/>
            </a:endParaRPr>
          </a:p>
          <a:p>
            <a:pPr algn="just">
              <a:lnSpc>
                <a:spcPct val="150000"/>
              </a:lnSpc>
              <a:spcAft>
                <a:spcPts val="1365"/>
              </a:spcAft>
            </a:pPr>
            <a:r>
              <a:rPr lang="en-US" sz="1800" dirty="0">
                <a:solidFill>
                  <a:srgbClr val="000000"/>
                </a:solidFill>
                <a:effectLst/>
                <a:latin typeface="Times New Roman" panose="02020603050405020304" pitchFamily="18" charset="0"/>
                <a:ea typeface=""/>
              </a:rPr>
              <a:t>To fulfill this step, you may ask yourself:</a:t>
            </a:r>
            <a:endParaRPr lang="en-IN" sz="1800" dirty="0">
              <a:effectLst/>
              <a:latin typeface="Times New Roman" panose="02020603050405020304" pitchFamily="18" charset="0"/>
              <a:ea typeface="SimSun" panose="02010600030101010101" pitchFamily="2" charset="-122"/>
            </a:endParaRPr>
          </a:p>
          <a:p>
            <a:r>
              <a:rPr lang="en-US" sz="1800" dirty="0">
                <a:solidFill>
                  <a:srgbClr val="000000"/>
                </a:solidFill>
                <a:effectLst/>
                <a:latin typeface="Times New Roman" panose="02020603050405020304" pitchFamily="18" charset="0"/>
                <a:ea typeface=""/>
              </a:rPr>
              <a:t>What functional task, social task, emotional task is my customer trying to perform or accomplish? </a:t>
            </a:r>
          </a:p>
          <a:p>
            <a:r>
              <a:rPr lang="en-US" sz="1800" dirty="0">
                <a:solidFill>
                  <a:srgbClr val="000000"/>
                </a:solidFill>
                <a:effectLst/>
                <a:latin typeface="Times New Roman" panose="02020603050405020304" pitchFamily="18" charset="0"/>
                <a:ea typeface=""/>
              </a:rPr>
              <a:t>What basic needs do they need/want to have satisfied</a:t>
            </a:r>
            <a:endParaRPr lang="en-IN" dirty="0"/>
          </a:p>
        </p:txBody>
      </p:sp>
    </p:spTree>
    <p:extLst>
      <p:ext uri="{BB962C8B-B14F-4D97-AF65-F5344CB8AC3E}">
        <p14:creationId xmlns:p14="http://schemas.microsoft.com/office/powerpoint/2010/main" val="1790896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2D7A6-CEFA-7C78-FBDB-A71C300C1B4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25A6497-9AAB-B5C7-D3D8-F13D297DE501}"/>
              </a:ext>
            </a:extLst>
          </p:cNvPr>
          <p:cNvPicPr>
            <a:picLocks noGrp="1" noChangeAspect="1"/>
          </p:cNvPicPr>
          <p:nvPr>
            <p:ph idx="1"/>
          </p:nvPr>
        </p:nvPicPr>
        <p:blipFill>
          <a:blip r:embed="rId2"/>
          <a:stretch>
            <a:fillRect/>
          </a:stretch>
        </p:blipFill>
        <p:spPr>
          <a:xfrm>
            <a:off x="4411378" y="1856172"/>
            <a:ext cx="6942422" cy="3917019"/>
          </a:xfrm>
        </p:spPr>
      </p:pic>
      <p:sp>
        <p:nvSpPr>
          <p:cNvPr id="7" name="TextBox 6">
            <a:extLst>
              <a:ext uri="{FF2B5EF4-FFF2-40B4-BE49-F238E27FC236}">
                <a16:creationId xmlns:a16="http://schemas.microsoft.com/office/drawing/2014/main" id="{149C8942-A854-5B53-A568-B11EDF633002}"/>
              </a:ext>
            </a:extLst>
          </p:cNvPr>
          <p:cNvSpPr txBox="1"/>
          <p:nvPr/>
        </p:nvSpPr>
        <p:spPr>
          <a:xfrm>
            <a:off x="1024035" y="2828835"/>
            <a:ext cx="6097554" cy="1477328"/>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
              </a:rPr>
              <a:t>This one encompasses everything that annoys your customer while they are performing their jobs-to-be-done, such as negative experiences and emotions, challenges, risks involved, financial costs, mistakes, and consequences, etc.</a:t>
            </a:r>
          </a:p>
          <a:p>
            <a:r>
              <a:rPr lang="en-US" sz="1800" dirty="0">
                <a:solidFill>
                  <a:srgbClr val="000000"/>
                </a:solidFill>
                <a:effectLst/>
                <a:latin typeface="Times New Roman" panose="02020603050405020304" pitchFamily="18" charset="0"/>
                <a:ea typeface=""/>
              </a:rPr>
              <a:t> </a:t>
            </a:r>
            <a:endParaRPr lang="en-IN" dirty="0"/>
          </a:p>
        </p:txBody>
      </p:sp>
    </p:spTree>
    <p:extLst>
      <p:ext uri="{BB962C8B-B14F-4D97-AF65-F5344CB8AC3E}">
        <p14:creationId xmlns:p14="http://schemas.microsoft.com/office/powerpoint/2010/main" val="3801095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0061-77C5-E73A-2E82-BD67B8A63B7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752C908-BD14-80B8-09D9-29D290240AC6}"/>
              </a:ext>
            </a:extLst>
          </p:cNvPr>
          <p:cNvPicPr>
            <a:picLocks noGrp="1" noChangeAspect="1"/>
          </p:cNvPicPr>
          <p:nvPr>
            <p:ph idx="1"/>
          </p:nvPr>
        </p:nvPicPr>
        <p:blipFill>
          <a:blip r:embed="rId2"/>
          <a:stretch>
            <a:fillRect/>
          </a:stretch>
        </p:blipFill>
        <p:spPr>
          <a:xfrm>
            <a:off x="5095692" y="1849332"/>
            <a:ext cx="6927180" cy="4215565"/>
          </a:xfrm>
        </p:spPr>
      </p:pic>
      <p:sp>
        <p:nvSpPr>
          <p:cNvPr id="7" name="TextBox 6">
            <a:extLst>
              <a:ext uri="{FF2B5EF4-FFF2-40B4-BE49-F238E27FC236}">
                <a16:creationId xmlns:a16="http://schemas.microsoft.com/office/drawing/2014/main" id="{74824ABB-212C-2183-4CB7-EDAA353782A2}"/>
              </a:ext>
            </a:extLst>
          </p:cNvPr>
          <p:cNvSpPr txBox="1"/>
          <p:nvPr/>
        </p:nvSpPr>
        <p:spPr>
          <a:xfrm>
            <a:off x="1266631" y="3007577"/>
            <a:ext cx="6097554" cy="1477328"/>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
              </a:rPr>
              <a:t>They are all the benefits your customer expects or wishes – or even something that would surprise them positively –, whether they are functional, emotional, social or financial. In short, everything that delight them and make their life easier, more joyful or more successful. </a:t>
            </a:r>
            <a:endParaRPr lang="en-IN" dirty="0"/>
          </a:p>
        </p:txBody>
      </p:sp>
    </p:spTree>
    <p:extLst>
      <p:ext uri="{BB962C8B-B14F-4D97-AF65-F5344CB8AC3E}">
        <p14:creationId xmlns:p14="http://schemas.microsoft.com/office/powerpoint/2010/main" val="4142463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81807-1C02-BC1B-1844-77A296D20A3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8A451B7-E6E2-7B4F-BDEE-B791794E03A0}"/>
              </a:ext>
            </a:extLst>
          </p:cNvPr>
          <p:cNvPicPr>
            <a:picLocks noGrp="1" noChangeAspect="1"/>
          </p:cNvPicPr>
          <p:nvPr>
            <p:ph idx="1"/>
          </p:nvPr>
        </p:nvPicPr>
        <p:blipFill>
          <a:blip r:embed="rId2"/>
          <a:stretch>
            <a:fillRect/>
          </a:stretch>
        </p:blipFill>
        <p:spPr>
          <a:xfrm>
            <a:off x="2084004" y="1829500"/>
            <a:ext cx="8021049" cy="3970364"/>
          </a:xfrm>
        </p:spPr>
      </p:pic>
    </p:spTree>
    <p:extLst>
      <p:ext uri="{BB962C8B-B14F-4D97-AF65-F5344CB8AC3E}">
        <p14:creationId xmlns:p14="http://schemas.microsoft.com/office/powerpoint/2010/main" val="2498152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B0F46-0F43-1249-B4C1-BF0E4F346A2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660E0EF-DF3B-071C-5183-90D83BCD3EE8}"/>
              </a:ext>
            </a:extLst>
          </p:cNvPr>
          <p:cNvPicPr>
            <a:picLocks noGrp="1" noChangeAspect="1"/>
          </p:cNvPicPr>
          <p:nvPr>
            <p:ph idx="1"/>
          </p:nvPr>
        </p:nvPicPr>
        <p:blipFill>
          <a:blip r:embed="rId2"/>
          <a:stretch>
            <a:fillRect/>
          </a:stretch>
        </p:blipFill>
        <p:spPr>
          <a:xfrm>
            <a:off x="2640030" y="2073267"/>
            <a:ext cx="6911939" cy="3856054"/>
          </a:xfrm>
        </p:spPr>
      </p:pic>
    </p:spTree>
    <p:extLst>
      <p:ext uri="{BB962C8B-B14F-4D97-AF65-F5344CB8AC3E}">
        <p14:creationId xmlns:p14="http://schemas.microsoft.com/office/powerpoint/2010/main" val="1067435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C92C2-4C65-C5DD-4B0E-504FE97CB33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3F76FD-30EE-9DBB-2708-5D5FC5910B63}"/>
              </a:ext>
            </a:extLst>
          </p:cNvPr>
          <p:cNvSpPr>
            <a:spLocks noGrp="1"/>
          </p:cNvSpPr>
          <p:nvPr>
            <p:ph idx="1"/>
          </p:nvPr>
        </p:nvSpPr>
        <p:spPr>
          <a:xfrm>
            <a:off x="838200" y="1825625"/>
            <a:ext cx="4069702" cy="4351338"/>
          </a:xfrm>
        </p:spPr>
        <p:txBody>
          <a:bodyPr/>
          <a:lstStyle/>
          <a:p>
            <a:r>
              <a:rPr lang="en-US" sz="1800" b="0" dirty="0">
                <a:solidFill>
                  <a:srgbClr val="000000"/>
                </a:solidFill>
                <a:effectLst/>
                <a:ea typeface=""/>
              </a:rPr>
              <a:t>Value Proposition Canvas</a:t>
            </a:r>
            <a:r>
              <a:rPr lang="en-US" sz="1800" dirty="0">
                <a:solidFill>
                  <a:srgbClr val="000000"/>
                </a:solidFill>
                <a:effectLst/>
                <a:latin typeface="Times New Roman" panose="02020603050405020304" pitchFamily="18" charset="0"/>
                <a:ea typeface=""/>
              </a:rPr>
              <a:t> is a </a:t>
            </a:r>
            <a:r>
              <a:rPr lang="en-US" sz="1800" u="sng" dirty="0">
                <a:solidFill>
                  <a:srgbClr val="29B6F6"/>
                </a:solidFill>
                <a:effectLst/>
                <a:latin typeface="Times New Roman" panose="02020603050405020304" pitchFamily="18" charset="0"/>
                <a:ea typeface=""/>
                <a:cs typeface="Times New Roman" panose="02020603050405020304" pitchFamily="18" charset="0"/>
                <a:hlinkClick r:id="rId2"/>
              </a:rPr>
              <a:t>business model</a:t>
            </a:r>
            <a:r>
              <a:rPr lang="en-US" sz="1800" dirty="0">
                <a:solidFill>
                  <a:srgbClr val="000000"/>
                </a:solidFill>
                <a:effectLst/>
                <a:latin typeface="Times New Roman" panose="02020603050405020304" pitchFamily="18" charset="0"/>
                <a:ea typeface=""/>
              </a:rPr>
              <a:t> tool that helps you make sure that a company’s product or service is positioned around customers’ values and needs. The tool has been created by </a:t>
            </a:r>
            <a:r>
              <a:rPr lang="en-US" sz="1800" u="sng" dirty="0">
                <a:solidFill>
                  <a:srgbClr val="29B6F6"/>
                </a:solidFill>
                <a:effectLst/>
                <a:latin typeface="Times New Roman" panose="02020603050405020304" pitchFamily="18" charset="0"/>
                <a:ea typeface=""/>
                <a:cs typeface="Times New Roman" panose="02020603050405020304" pitchFamily="18" charset="0"/>
                <a:hlinkClick r:id="rId3"/>
              </a:rPr>
              <a:t>Alexander Osterwalder</a:t>
            </a:r>
            <a:r>
              <a:rPr lang="en-US" sz="1800" dirty="0">
                <a:solidFill>
                  <a:srgbClr val="000000"/>
                </a:solidFill>
                <a:effectLst/>
                <a:latin typeface="Times New Roman" panose="02020603050405020304" pitchFamily="18" charset="0"/>
                <a:ea typeface=""/>
              </a:rPr>
              <a:t>, Yves Pigneur, and Alan Smith. </a:t>
            </a:r>
          </a:p>
          <a:p>
            <a:r>
              <a:rPr lang="en-US" sz="1800" dirty="0">
                <a:solidFill>
                  <a:srgbClr val="000000"/>
                </a:solidFill>
                <a:effectLst/>
                <a:latin typeface="Times New Roman" panose="02020603050405020304" pitchFamily="18" charset="0"/>
                <a:ea typeface=""/>
              </a:rPr>
              <a:t>In few words, this tool comes to facilitate the job of putting yourself in your customers’ shoes and understanding their world.</a:t>
            </a:r>
            <a:endParaRPr lang="en-IN" dirty="0"/>
          </a:p>
        </p:txBody>
      </p:sp>
      <p:pic>
        <p:nvPicPr>
          <p:cNvPr id="5" name="Picture 4">
            <a:extLst>
              <a:ext uri="{FF2B5EF4-FFF2-40B4-BE49-F238E27FC236}">
                <a16:creationId xmlns:a16="http://schemas.microsoft.com/office/drawing/2014/main" id="{9DA0671B-85EE-7AE4-36B3-087EFFAA1FB8}"/>
              </a:ext>
            </a:extLst>
          </p:cNvPr>
          <p:cNvPicPr>
            <a:picLocks noChangeAspect="1"/>
          </p:cNvPicPr>
          <p:nvPr/>
        </p:nvPicPr>
        <p:blipFill>
          <a:blip r:embed="rId4"/>
          <a:stretch>
            <a:fillRect/>
          </a:stretch>
        </p:blipFill>
        <p:spPr>
          <a:xfrm>
            <a:off x="5074299" y="1690688"/>
            <a:ext cx="6911939" cy="3909399"/>
          </a:xfrm>
          <a:prstGeom prst="rect">
            <a:avLst/>
          </a:prstGeom>
        </p:spPr>
      </p:pic>
    </p:spTree>
    <p:extLst>
      <p:ext uri="{BB962C8B-B14F-4D97-AF65-F5344CB8AC3E}">
        <p14:creationId xmlns:p14="http://schemas.microsoft.com/office/powerpoint/2010/main" val="2836849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06120-7FAE-EC7A-0A1A-A81DBE2318B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F830B3D-C841-2180-2ADD-283865DFC653}"/>
              </a:ext>
            </a:extLst>
          </p:cNvPr>
          <p:cNvPicPr>
            <a:picLocks noGrp="1" noChangeAspect="1"/>
          </p:cNvPicPr>
          <p:nvPr>
            <p:ph idx="1"/>
          </p:nvPr>
        </p:nvPicPr>
        <p:blipFill>
          <a:blip r:embed="rId2"/>
          <a:stretch>
            <a:fillRect/>
          </a:stretch>
        </p:blipFill>
        <p:spPr>
          <a:xfrm>
            <a:off x="2643841" y="2054215"/>
            <a:ext cx="6904318" cy="3894157"/>
          </a:xfrm>
        </p:spPr>
      </p:pic>
    </p:spTree>
    <p:extLst>
      <p:ext uri="{BB962C8B-B14F-4D97-AF65-F5344CB8AC3E}">
        <p14:creationId xmlns:p14="http://schemas.microsoft.com/office/powerpoint/2010/main" val="2170052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C2ACB-7E13-8973-6C93-631BE4DC00E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BEC1EF0-FC48-2E3F-3BD1-0155967391B4}"/>
              </a:ext>
            </a:extLst>
          </p:cNvPr>
          <p:cNvPicPr>
            <a:picLocks noGrp="1" noChangeAspect="1"/>
          </p:cNvPicPr>
          <p:nvPr>
            <p:ph idx="1"/>
          </p:nvPr>
        </p:nvPicPr>
        <p:blipFill>
          <a:blip r:embed="rId2"/>
          <a:stretch>
            <a:fillRect/>
          </a:stretch>
        </p:blipFill>
        <p:spPr>
          <a:xfrm>
            <a:off x="2655272" y="2058025"/>
            <a:ext cx="6881456" cy="3886537"/>
          </a:xfrm>
        </p:spPr>
      </p:pic>
    </p:spTree>
    <p:extLst>
      <p:ext uri="{BB962C8B-B14F-4D97-AF65-F5344CB8AC3E}">
        <p14:creationId xmlns:p14="http://schemas.microsoft.com/office/powerpoint/2010/main" val="765331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F40A6-FF78-2C74-7D24-B83BE1C8890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D43B472-CC89-963A-BDCE-56F7C458DB90}"/>
              </a:ext>
            </a:extLst>
          </p:cNvPr>
          <p:cNvPicPr>
            <a:picLocks noGrp="1" noChangeAspect="1"/>
          </p:cNvPicPr>
          <p:nvPr>
            <p:ph idx="1"/>
          </p:nvPr>
        </p:nvPicPr>
        <p:blipFill>
          <a:blip r:embed="rId2"/>
          <a:stretch>
            <a:fillRect/>
          </a:stretch>
        </p:blipFill>
        <p:spPr>
          <a:xfrm>
            <a:off x="5048765" y="1814525"/>
            <a:ext cx="6850974" cy="4088564"/>
          </a:xfrm>
        </p:spPr>
      </p:pic>
      <p:sp>
        <p:nvSpPr>
          <p:cNvPr id="7" name="TextBox 6">
            <a:extLst>
              <a:ext uri="{FF2B5EF4-FFF2-40B4-BE49-F238E27FC236}">
                <a16:creationId xmlns:a16="http://schemas.microsoft.com/office/drawing/2014/main" id="{00BCE85A-0CBF-BCBA-7FC0-2AE74FE83C62}"/>
              </a:ext>
            </a:extLst>
          </p:cNvPr>
          <p:cNvSpPr txBox="1"/>
          <p:nvPr/>
        </p:nvSpPr>
        <p:spPr>
          <a:xfrm>
            <a:off x="292261" y="1814525"/>
            <a:ext cx="4673278" cy="5028749"/>
          </a:xfrm>
          <a:prstGeom prst="rect">
            <a:avLst/>
          </a:prstGeom>
          <a:noFill/>
        </p:spPr>
        <p:txBody>
          <a:bodyPr wrap="square">
            <a:spAutoFit/>
          </a:bodyPr>
          <a:lstStyle/>
          <a:p>
            <a:pPr algn="just">
              <a:lnSpc>
                <a:spcPct val="150000"/>
              </a:lnSpc>
              <a:spcAft>
                <a:spcPts val="1365"/>
              </a:spcAft>
            </a:pPr>
            <a:r>
              <a:rPr lang="en-US" sz="1800" dirty="0">
                <a:solidFill>
                  <a:srgbClr val="000000"/>
                </a:solidFill>
                <a:effectLst/>
                <a:latin typeface="Times New Roman" panose="02020603050405020304" pitchFamily="18" charset="0"/>
                <a:ea typeface=""/>
              </a:rPr>
              <a:t>Include all the products and services you are going to deliver. About each one, ask yourself:</a:t>
            </a:r>
            <a:endParaRPr lang="en-IN" sz="1800" dirty="0">
              <a:effectLst/>
              <a:latin typeface="Times New Roman" panose="02020603050405020304" pitchFamily="18" charset="0"/>
              <a:ea typeface="SimSun" panose="02010600030101010101" pitchFamily="2" charset="-122"/>
            </a:endParaRPr>
          </a:p>
          <a:p>
            <a:pPr marL="342900" lvl="0" indent="-342900" algn="just">
              <a:lnSpc>
                <a:spcPct val="150000"/>
              </a:lnSpc>
              <a:spcAft>
                <a:spcPts val="63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
                <a:cs typeface="Symbol" panose="05050102010706020507" pitchFamily="18" charset="2"/>
              </a:rPr>
              <a:t>Can the product/service help to accomplish any job-to-be-done, whether functional, social, emotional, needs, wishes, roles, etc.?</a:t>
            </a:r>
            <a:endParaRPr lang="en-IN" sz="1200" dirty="0">
              <a:effectLst/>
              <a:latin typeface="Calibri" panose="020F0502020204030204" pitchFamily="34" charset="0"/>
              <a:ea typeface="SimSun" panose="02010600030101010101" pitchFamily="2" charset="-122"/>
              <a:cs typeface="Symbol" panose="05050102010706020507" pitchFamily="18" charset="2"/>
            </a:endParaRPr>
          </a:p>
          <a:p>
            <a:pPr marL="342900" lvl="0" indent="-342900" algn="just">
              <a:lnSpc>
                <a:spcPct val="150000"/>
              </a:lnSpc>
              <a:spcAft>
                <a:spcPts val="63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
                <a:cs typeface="Symbol" panose="05050102010706020507" pitchFamily="18" charset="2"/>
              </a:rPr>
              <a:t>Is the product/service tangible, digital/virtual, or financial?</a:t>
            </a:r>
            <a:endParaRPr lang="en-IN" sz="1200" dirty="0">
              <a:effectLst/>
              <a:latin typeface="Calibri" panose="020F0502020204030204" pitchFamily="34" charset="0"/>
              <a:ea typeface="SimSun" panose="02010600030101010101" pitchFamily="2" charset="-122"/>
              <a:cs typeface="Symbol" panose="05050102010706020507" pitchFamily="18" charset="2"/>
            </a:endParaRPr>
          </a:p>
          <a:p>
            <a:pPr marL="342900" lvl="0" indent="-342900" algn="just">
              <a:lnSpc>
                <a:spcPct val="150000"/>
              </a:lnSpc>
              <a:spcAft>
                <a:spcPts val="63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
                <a:cs typeface="Symbol" panose="05050102010706020507" pitchFamily="18" charset="2"/>
              </a:rPr>
              <a:t>Is the product/service crucial or trivial? How relevant is it?</a:t>
            </a:r>
            <a:endParaRPr lang="en-IN" sz="1200" dirty="0">
              <a:effectLst/>
              <a:latin typeface="Calibri" panose="020F0502020204030204" pitchFamily="34" charset="0"/>
              <a:ea typeface="SimSun" panose="02010600030101010101" pitchFamily="2" charset="-122"/>
              <a:cs typeface="Symbol" panose="05050102010706020507" pitchFamily="18" charset="2"/>
            </a:endParaRPr>
          </a:p>
          <a:p>
            <a:pPr marL="342900" lvl="0" indent="-342900" algn="just">
              <a:lnSpc>
                <a:spcPct val="150000"/>
              </a:lnSpc>
              <a:spcAft>
                <a:spcPts val="63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
                <a:cs typeface="Symbol" panose="05050102010706020507" pitchFamily="18" charset="2"/>
              </a:rPr>
              <a:t>How often is the product/service used by my customer?</a:t>
            </a:r>
            <a:endParaRPr lang="en-IN" sz="1200" dirty="0">
              <a:effectLst/>
              <a:latin typeface="Calibri" panose="020F0502020204030204" pitchFamily="34" charset="0"/>
              <a:ea typeface="SimSun" panose="02010600030101010101" pitchFamily="2" charset="-122"/>
              <a:cs typeface="Symbol" panose="05050102010706020507" pitchFamily="18" charset="2"/>
            </a:endParaRPr>
          </a:p>
        </p:txBody>
      </p:sp>
    </p:spTree>
    <p:extLst>
      <p:ext uri="{BB962C8B-B14F-4D97-AF65-F5344CB8AC3E}">
        <p14:creationId xmlns:p14="http://schemas.microsoft.com/office/powerpoint/2010/main" val="2968732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E24EE-4D1A-9846-D2DE-656780686F2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B45145F-E614-2198-F66A-F4D9CACFB4FF}"/>
              </a:ext>
            </a:extLst>
          </p:cNvPr>
          <p:cNvPicPr>
            <a:picLocks noGrp="1" noChangeAspect="1"/>
          </p:cNvPicPr>
          <p:nvPr>
            <p:ph idx="1"/>
          </p:nvPr>
        </p:nvPicPr>
        <p:blipFill>
          <a:blip r:embed="rId2"/>
          <a:stretch>
            <a:fillRect/>
          </a:stretch>
        </p:blipFill>
        <p:spPr>
          <a:xfrm>
            <a:off x="5055330" y="1400537"/>
            <a:ext cx="6919560" cy="4431801"/>
          </a:xfrm>
        </p:spPr>
      </p:pic>
      <p:sp>
        <p:nvSpPr>
          <p:cNvPr id="7" name="TextBox 6">
            <a:extLst>
              <a:ext uri="{FF2B5EF4-FFF2-40B4-BE49-F238E27FC236}">
                <a16:creationId xmlns:a16="http://schemas.microsoft.com/office/drawing/2014/main" id="{8C57F2C0-F2A6-349C-EF33-17BCD40FF451}"/>
              </a:ext>
            </a:extLst>
          </p:cNvPr>
          <p:cNvSpPr txBox="1"/>
          <p:nvPr/>
        </p:nvSpPr>
        <p:spPr>
          <a:xfrm>
            <a:off x="118641" y="2505670"/>
            <a:ext cx="5252012" cy="4580741"/>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
              </a:rPr>
              <a:t>Describe how your product/service relieves the customer’s pains. Identify if you reduce their costs, negative feelings, efforts, risks, negative consequences, mistakes… </a:t>
            </a:r>
          </a:p>
          <a:p>
            <a:pPr algn="just">
              <a:lnSpc>
                <a:spcPct val="150000"/>
              </a:lnSpc>
              <a:spcAft>
                <a:spcPts val="1365"/>
              </a:spcAft>
            </a:pPr>
            <a:r>
              <a:rPr lang="en-US" sz="1800" dirty="0">
                <a:solidFill>
                  <a:srgbClr val="000000"/>
                </a:solidFill>
                <a:effectLst/>
                <a:latin typeface="Times New Roman" panose="02020603050405020304" pitchFamily="18" charset="0"/>
                <a:ea typeface=""/>
              </a:rPr>
              <a:t>To help you out, ask if your product/service:</a:t>
            </a:r>
            <a:endParaRPr lang="en-IN" sz="1800" dirty="0">
              <a:effectLst/>
              <a:latin typeface="Times New Roman" panose="02020603050405020304" pitchFamily="18" charset="0"/>
              <a:ea typeface="SimSun" panose="02010600030101010101" pitchFamily="2" charset="-122"/>
            </a:endParaRPr>
          </a:p>
          <a:p>
            <a:pPr marL="342900" lvl="0" indent="-342900" algn="just">
              <a:lnSpc>
                <a:spcPct val="150000"/>
              </a:lnSpc>
              <a:spcAft>
                <a:spcPts val="63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
                <a:cs typeface="Symbol" panose="05050102010706020507" pitchFamily="18" charset="2"/>
              </a:rPr>
              <a:t>produces savings (in terms of time, money, effort, etc.);</a:t>
            </a:r>
            <a:endParaRPr lang="en-IN" sz="1800" dirty="0">
              <a:effectLst/>
              <a:latin typeface="Calibri" panose="020F0502020204030204" pitchFamily="34" charset="0"/>
              <a:ea typeface="SimSun" panose="02010600030101010101" pitchFamily="2" charset="-122"/>
              <a:cs typeface="Symbol" panose="05050102010706020507" pitchFamily="18" charset="2"/>
            </a:endParaRPr>
          </a:p>
          <a:p>
            <a:pPr marL="342900" lvl="0" indent="-342900" algn="just">
              <a:lnSpc>
                <a:spcPct val="150000"/>
              </a:lnSpc>
              <a:spcAft>
                <a:spcPts val="63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
                <a:cs typeface="Symbol" panose="05050102010706020507" pitchFamily="18" charset="2"/>
              </a:rPr>
              <a:t>makes your customer feel better (they end up with frustrations, discomforts, things that give headaches, etc.);</a:t>
            </a:r>
            <a:endParaRPr lang="en-IN" sz="1800" dirty="0">
              <a:effectLst/>
              <a:latin typeface="Calibri" panose="020F0502020204030204" pitchFamily="34" charset="0"/>
              <a:ea typeface="SimSun" panose="02010600030101010101" pitchFamily="2" charset="-122"/>
              <a:cs typeface="Symbol" panose="05050102010706020507" pitchFamily="18" charset="2"/>
            </a:endParaRPr>
          </a:p>
          <a:p>
            <a:endParaRPr lang="en-US" sz="1800" dirty="0">
              <a:solidFill>
                <a:srgbClr val="000000"/>
              </a:solidFill>
              <a:effectLst/>
              <a:latin typeface="Times New Roman" panose="02020603050405020304" pitchFamily="18" charset="0"/>
              <a:ea typeface=""/>
            </a:endParaRPr>
          </a:p>
          <a:p>
            <a:endParaRPr lang="en-IN" dirty="0"/>
          </a:p>
        </p:txBody>
      </p:sp>
    </p:spTree>
    <p:extLst>
      <p:ext uri="{BB962C8B-B14F-4D97-AF65-F5344CB8AC3E}">
        <p14:creationId xmlns:p14="http://schemas.microsoft.com/office/powerpoint/2010/main" val="1508479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7875-A419-A0DA-F93F-4F9A11B14E1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135ADB2-F8D5-EB56-E7C8-907C8C2B485E}"/>
              </a:ext>
            </a:extLst>
          </p:cNvPr>
          <p:cNvPicPr>
            <a:picLocks noGrp="1" noChangeAspect="1"/>
          </p:cNvPicPr>
          <p:nvPr>
            <p:ph idx="1"/>
          </p:nvPr>
        </p:nvPicPr>
        <p:blipFill>
          <a:blip r:embed="rId2"/>
          <a:stretch>
            <a:fillRect/>
          </a:stretch>
        </p:blipFill>
        <p:spPr>
          <a:xfrm>
            <a:off x="5056476" y="1784186"/>
            <a:ext cx="6927180" cy="4304097"/>
          </a:xfrm>
        </p:spPr>
      </p:pic>
      <p:sp>
        <p:nvSpPr>
          <p:cNvPr id="7" name="TextBox 6">
            <a:extLst>
              <a:ext uri="{FF2B5EF4-FFF2-40B4-BE49-F238E27FC236}">
                <a16:creationId xmlns:a16="http://schemas.microsoft.com/office/drawing/2014/main" id="{F00B2B20-6124-9B1C-D5E6-C7569F6BD904}"/>
              </a:ext>
            </a:extLst>
          </p:cNvPr>
          <p:cNvSpPr txBox="1"/>
          <p:nvPr/>
        </p:nvSpPr>
        <p:spPr>
          <a:xfrm>
            <a:off x="208344" y="2553937"/>
            <a:ext cx="5266481" cy="4303742"/>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
              </a:rPr>
              <a:t>Involve how the product/service offers the customer added value, what are the benefits your product brings, and if your customer’s wishes and expectations are reached. After all, how it makes your customer happier.</a:t>
            </a:r>
          </a:p>
          <a:p>
            <a:pPr algn="just">
              <a:lnSpc>
                <a:spcPct val="150000"/>
              </a:lnSpc>
              <a:spcAft>
                <a:spcPts val="1365"/>
              </a:spcAft>
            </a:pPr>
            <a:r>
              <a:rPr lang="en-US" sz="1800" dirty="0">
                <a:solidFill>
                  <a:srgbClr val="000000"/>
                </a:solidFill>
                <a:effectLst/>
                <a:latin typeface="Times New Roman" panose="02020603050405020304" pitchFamily="18" charset="0"/>
                <a:ea typeface=""/>
              </a:rPr>
              <a:t>To do that, ask if your product/service:</a:t>
            </a:r>
            <a:endParaRPr lang="en-IN" sz="1800" dirty="0">
              <a:effectLst/>
              <a:latin typeface="Times New Roman" panose="02020603050405020304" pitchFamily="18" charset="0"/>
              <a:ea typeface="SimSun" panose="02010600030101010101" pitchFamily="2" charset="-122"/>
            </a:endParaRPr>
          </a:p>
          <a:p>
            <a:pPr marL="342900" lvl="0" indent="-342900" algn="just">
              <a:lnSpc>
                <a:spcPct val="150000"/>
              </a:lnSpc>
              <a:spcAft>
                <a:spcPts val="63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
                <a:cs typeface="Symbol" panose="05050102010706020507" pitchFamily="18" charset="2"/>
              </a:rPr>
              <a:t>creates savings that make your customer happy (in terms of time, money, effort, etc.);</a:t>
            </a:r>
            <a:endParaRPr lang="en-IN" sz="1800" dirty="0">
              <a:effectLst/>
              <a:latin typeface="Calibri" panose="020F0502020204030204" pitchFamily="34" charset="0"/>
              <a:ea typeface="SimSun" panose="02010600030101010101" pitchFamily="2" charset="-122"/>
              <a:cs typeface="Symbol" panose="05050102010706020507" pitchFamily="18" charset="2"/>
            </a:endParaRPr>
          </a:p>
          <a:p>
            <a:pPr marL="342900" lvl="0" indent="-342900" algn="just">
              <a:lnSpc>
                <a:spcPct val="150000"/>
              </a:lnSpc>
              <a:spcAft>
                <a:spcPts val="630"/>
              </a:spcAft>
              <a:buSzPts val="1000"/>
              <a:buFont typeface="Symbol" panose="05050102010706020507" pitchFamily="18" charset="2"/>
              <a:buChar char=""/>
              <a:tabLst>
                <a:tab pos="457200" algn="l"/>
              </a:tabLst>
            </a:pPr>
            <a:r>
              <a:rPr lang="en-US" sz="1800" dirty="0">
                <a:solidFill>
                  <a:srgbClr val="000000"/>
                </a:solidFill>
                <a:effectLst/>
                <a:latin typeface="Times New Roman" panose="02020603050405020304" pitchFamily="18" charset="0"/>
                <a:ea typeface=""/>
                <a:cs typeface="Symbol" panose="05050102010706020507" pitchFamily="18" charset="2"/>
              </a:rPr>
              <a:t>produces results that your customer expects or that goes beyond their expectations (better level of quality, more of something, less of another);</a:t>
            </a:r>
            <a:endParaRPr lang="en-IN" sz="1800" dirty="0">
              <a:effectLst/>
              <a:latin typeface="Calibri" panose="020F0502020204030204" pitchFamily="34" charset="0"/>
              <a:ea typeface="SimSun" panose="02010600030101010101" pitchFamily="2" charset="-122"/>
              <a:cs typeface="Symbol" panose="05050102010706020507" pitchFamily="18" charset="2"/>
            </a:endParaRPr>
          </a:p>
          <a:p>
            <a:endParaRPr lang="en-IN" dirty="0"/>
          </a:p>
        </p:txBody>
      </p:sp>
    </p:spTree>
    <p:extLst>
      <p:ext uri="{BB962C8B-B14F-4D97-AF65-F5344CB8AC3E}">
        <p14:creationId xmlns:p14="http://schemas.microsoft.com/office/powerpoint/2010/main" val="1632225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31C3-2B3B-C67A-8FB4-7B0A9D9F650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8CF0E65-670D-7166-040C-C6ACA6124970}"/>
              </a:ext>
            </a:extLst>
          </p:cNvPr>
          <p:cNvPicPr>
            <a:picLocks noGrp="1" noChangeAspect="1"/>
          </p:cNvPicPr>
          <p:nvPr>
            <p:ph idx="1"/>
          </p:nvPr>
        </p:nvPicPr>
        <p:blipFill>
          <a:blip r:embed="rId2"/>
          <a:stretch>
            <a:fillRect/>
          </a:stretch>
        </p:blipFill>
        <p:spPr>
          <a:xfrm>
            <a:off x="2096164" y="1934657"/>
            <a:ext cx="7707593" cy="4651337"/>
          </a:xfrm>
        </p:spPr>
      </p:pic>
    </p:spTree>
    <p:extLst>
      <p:ext uri="{BB962C8B-B14F-4D97-AF65-F5344CB8AC3E}">
        <p14:creationId xmlns:p14="http://schemas.microsoft.com/office/powerpoint/2010/main" val="1331378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2B201-1628-EF66-218F-11AF397E326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B08793F-A84D-E882-C68F-30D7A86DD79F}"/>
              </a:ext>
            </a:extLst>
          </p:cNvPr>
          <p:cNvPicPr>
            <a:picLocks noGrp="1" noChangeAspect="1"/>
          </p:cNvPicPr>
          <p:nvPr>
            <p:ph idx="1"/>
          </p:nvPr>
        </p:nvPicPr>
        <p:blipFill>
          <a:blip r:embed="rId2"/>
          <a:stretch>
            <a:fillRect/>
          </a:stretch>
        </p:blipFill>
        <p:spPr>
          <a:xfrm>
            <a:off x="2466697" y="1803382"/>
            <a:ext cx="7834771" cy="4527970"/>
          </a:xfrm>
        </p:spPr>
      </p:pic>
    </p:spTree>
    <p:extLst>
      <p:ext uri="{BB962C8B-B14F-4D97-AF65-F5344CB8AC3E}">
        <p14:creationId xmlns:p14="http://schemas.microsoft.com/office/powerpoint/2010/main" val="1195504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31B2-5F98-B5EF-C74C-C8C26ADE961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C04363D-5180-9491-ABBA-1887FE17F53A}"/>
              </a:ext>
            </a:extLst>
          </p:cNvPr>
          <p:cNvPicPr>
            <a:picLocks noGrp="1" noChangeAspect="1"/>
          </p:cNvPicPr>
          <p:nvPr>
            <p:ph idx="1"/>
          </p:nvPr>
        </p:nvPicPr>
        <p:blipFill>
          <a:blip r:embed="rId2"/>
          <a:stretch>
            <a:fillRect/>
          </a:stretch>
        </p:blipFill>
        <p:spPr>
          <a:xfrm>
            <a:off x="2620979" y="2038974"/>
            <a:ext cx="6950042" cy="3924640"/>
          </a:xfrm>
        </p:spPr>
      </p:pic>
    </p:spTree>
    <p:extLst>
      <p:ext uri="{BB962C8B-B14F-4D97-AF65-F5344CB8AC3E}">
        <p14:creationId xmlns:p14="http://schemas.microsoft.com/office/powerpoint/2010/main" val="970459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24F2-DA6D-A9BF-AB3E-A76D9CED309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2ED27D7-756C-4153-7833-D7743B16416D}"/>
              </a:ext>
            </a:extLst>
          </p:cNvPr>
          <p:cNvPicPr>
            <a:picLocks noGrp="1" noChangeAspect="1"/>
          </p:cNvPicPr>
          <p:nvPr>
            <p:ph idx="1"/>
          </p:nvPr>
        </p:nvPicPr>
        <p:blipFill>
          <a:blip r:embed="rId2"/>
          <a:stretch>
            <a:fillRect/>
          </a:stretch>
        </p:blipFill>
        <p:spPr>
          <a:xfrm>
            <a:off x="2640030" y="2099939"/>
            <a:ext cx="6911939" cy="3802710"/>
          </a:xfrm>
        </p:spPr>
      </p:pic>
    </p:spTree>
    <p:extLst>
      <p:ext uri="{BB962C8B-B14F-4D97-AF65-F5344CB8AC3E}">
        <p14:creationId xmlns:p14="http://schemas.microsoft.com/office/powerpoint/2010/main" val="4227868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04519-75C9-B165-4092-03965B4DF73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E686401-A9B1-4CFB-B2FC-300E2BECE044}"/>
              </a:ext>
            </a:extLst>
          </p:cNvPr>
          <p:cNvPicPr>
            <a:picLocks noGrp="1" noChangeAspect="1"/>
          </p:cNvPicPr>
          <p:nvPr>
            <p:ph idx="1"/>
          </p:nvPr>
        </p:nvPicPr>
        <p:blipFill>
          <a:blip r:embed="rId2"/>
          <a:stretch>
            <a:fillRect/>
          </a:stretch>
        </p:blipFill>
        <p:spPr>
          <a:xfrm>
            <a:off x="2666703" y="2054215"/>
            <a:ext cx="6858594" cy="3894157"/>
          </a:xfrm>
        </p:spPr>
      </p:pic>
    </p:spTree>
    <p:extLst>
      <p:ext uri="{BB962C8B-B14F-4D97-AF65-F5344CB8AC3E}">
        <p14:creationId xmlns:p14="http://schemas.microsoft.com/office/powerpoint/2010/main" val="1518690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20B8-B2B1-3786-D570-6528234215C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DB3284D-CFD7-2AEA-F0A7-F1F4C8F7421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7AEDCBC-BE52-6B08-47D7-D91EF5D9B8C7}"/>
              </a:ext>
            </a:extLst>
          </p:cNvPr>
          <p:cNvPicPr>
            <a:picLocks noChangeAspect="1"/>
          </p:cNvPicPr>
          <p:nvPr/>
        </p:nvPicPr>
        <p:blipFill>
          <a:blip r:embed="rId2"/>
          <a:stretch>
            <a:fillRect/>
          </a:stretch>
        </p:blipFill>
        <p:spPr>
          <a:xfrm>
            <a:off x="1334278" y="1481921"/>
            <a:ext cx="8976049" cy="4582977"/>
          </a:xfrm>
          <a:prstGeom prst="rect">
            <a:avLst/>
          </a:prstGeom>
        </p:spPr>
      </p:pic>
    </p:spTree>
    <p:extLst>
      <p:ext uri="{BB962C8B-B14F-4D97-AF65-F5344CB8AC3E}">
        <p14:creationId xmlns:p14="http://schemas.microsoft.com/office/powerpoint/2010/main" val="3408181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1AF46-5994-4466-326B-B578555E782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4977B7A-E8A7-6A7C-E144-F1ED8CF55039}"/>
              </a:ext>
            </a:extLst>
          </p:cNvPr>
          <p:cNvPicPr>
            <a:picLocks noGrp="1" noChangeAspect="1"/>
          </p:cNvPicPr>
          <p:nvPr>
            <p:ph idx="1"/>
          </p:nvPr>
        </p:nvPicPr>
        <p:blipFill>
          <a:blip r:embed="rId2"/>
          <a:stretch>
            <a:fillRect/>
          </a:stretch>
        </p:blipFill>
        <p:spPr>
          <a:xfrm>
            <a:off x="2338801" y="1690688"/>
            <a:ext cx="7835346" cy="4446281"/>
          </a:xfrm>
        </p:spPr>
      </p:pic>
    </p:spTree>
    <p:extLst>
      <p:ext uri="{BB962C8B-B14F-4D97-AF65-F5344CB8AC3E}">
        <p14:creationId xmlns:p14="http://schemas.microsoft.com/office/powerpoint/2010/main" val="2914130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4ABB1-D246-2999-E636-4330E144570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8FD7023-CB78-87EC-2F41-18B0EA5EDAF3}"/>
              </a:ext>
            </a:extLst>
          </p:cNvPr>
          <p:cNvPicPr>
            <a:picLocks noGrp="1" noChangeAspect="1"/>
          </p:cNvPicPr>
          <p:nvPr>
            <p:ph idx="1"/>
          </p:nvPr>
        </p:nvPicPr>
        <p:blipFill>
          <a:blip r:embed="rId2"/>
          <a:stretch>
            <a:fillRect/>
          </a:stretch>
        </p:blipFill>
        <p:spPr>
          <a:xfrm>
            <a:off x="2666702" y="2077077"/>
            <a:ext cx="7461145" cy="3848433"/>
          </a:xfrm>
        </p:spPr>
      </p:pic>
    </p:spTree>
    <p:extLst>
      <p:ext uri="{BB962C8B-B14F-4D97-AF65-F5344CB8AC3E}">
        <p14:creationId xmlns:p14="http://schemas.microsoft.com/office/powerpoint/2010/main" val="1691207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482CD-723A-3B9E-4217-2A7C955C494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1847267-2EEF-8CB2-9D9E-09E9F192CBC5}"/>
              </a:ext>
            </a:extLst>
          </p:cNvPr>
          <p:cNvPicPr>
            <a:picLocks noGrp="1" noChangeAspect="1"/>
          </p:cNvPicPr>
          <p:nvPr>
            <p:ph idx="1"/>
          </p:nvPr>
        </p:nvPicPr>
        <p:blipFill>
          <a:blip r:embed="rId2"/>
          <a:stretch>
            <a:fillRect/>
          </a:stretch>
        </p:blipFill>
        <p:spPr>
          <a:xfrm>
            <a:off x="2681944" y="2088508"/>
            <a:ext cx="6828112" cy="3825572"/>
          </a:xfrm>
        </p:spPr>
      </p:pic>
    </p:spTree>
    <p:extLst>
      <p:ext uri="{BB962C8B-B14F-4D97-AF65-F5344CB8AC3E}">
        <p14:creationId xmlns:p14="http://schemas.microsoft.com/office/powerpoint/2010/main" val="2398383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26C78-D8CE-38D2-D925-9586153FC69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51807F-32E5-E0D7-FE70-1793604B6046}"/>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88FED1F8-3264-B5F9-ED8B-DA26E1BECD8D}"/>
              </a:ext>
            </a:extLst>
          </p:cNvPr>
          <p:cNvPicPr>
            <a:picLocks noChangeAspect="1"/>
          </p:cNvPicPr>
          <p:nvPr/>
        </p:nvPicPr>
        <p:blipFill>
          <a:blip r:embed="rId2"/>
          <a:stretch>
            <a:fillRect/>
          </a:stretch>
        </p:blipFill>
        <p:spPr>
          <a:xfrm>
            <a:off x="2628599" y="1470490"/>
            <a:ext cx="6934801" cy="3917019"/>
          </a:xfrm>
          <a:prstGeom prst="rect">
            <a:avLst/>
          </a:prstGeom>
        </p:spPr>
      </p:pic>
    </p:spTree>
    <p:extLst>
      <p:ext uri="{BB962C8B-B14F-4D97-AF65-F5344CB8AC3E}">
        <p14:creationId xmlns:p14="http://schemas.microsoft.com/office/powerpoint/2010/main" val="1480835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51A95-2936-0DC7-FAC4-AC9AE86A57C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30BDF2A-9E10-9676-B9D3-F854DA86D359}"/>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95E01832-2CA1-3321-AA7C-6F9BE695F0B3}"/>
              </a:ext>
            </a:extLst>
          </p:cNvPr>
          <p:cNvPicPr>
            <a:picLocks noChangeAspect="1"/>
          </p:cNvPicPr>
          <p:nvPr/>
        </p:nvPicPr>
        <p:blipFill>
          <a:blip r:embed="rId2"/>
          <a:stretch>
            <a:fillRect/>
          </a:stretch>
        </p:blipFill>
        <p:spPr>
          <a:xfrm>
            <a:off x="3113590" y="1950592"/>
            <a:ext cx="7002683" cy="3813600"/>
          </a:xfrm>
          <a:prstGeom prst="rect">
            <a:avLst/>
          </a:prstGeom>
        </p:spPr>
      </p:pic>
    </p:spTree>
    <p:extLst>
      <p:ext uri="{BB962C8B-B14F-4D97-AF65-F5344CB8AC3E}">
        <p14:creationId xmlns:p14="http://schemas.microsoft.com/office/powerpoint/2010/main" val="3348779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87FCF-CBB7-BFAF-0576-EC3DAB8B4148}"/>
              </a:ext>
            </a:extLst>
          </p:cNvPr>
          <p:cNvSpPr>
            <a:spLocks noGrp="1"/>
          </p:cNvSpPr>
          <p:nvPr>
            <p:ph type="title"/>
          </p:nvPr>
        </p:nvSpPr>
        <p:spPr/>
        <p:txBody>
          <a:bodyPr/>
          <a:lstStyle/>
          <a:p>
            <a:r>
              <a:rPr lang="en-US" b="0" i="0" dirty="0">
                <a:solidFill>
                  <a:srgbClr val="040C28"/>
                </a:solidFill>
                <a:effectLst/>
                <a:latin typeface="Google Sans"/>
              </a:rPr>
              <a:t>The BMC gives you a holistic overview of your entire business model,</a:t>
            </a:r>
            <a:endParaRPr lang="en-IN" dirty="0"/>
          </a:p>
        </p:txBody>
      </p:sp>
      <p:pic>
        <p:nvPicPr>
          <p:cNvPr id="5" name="Content Placeholder 4">
            <a:extLst>
              <a:ext uri="{FF2B5EF4-FFF2-40B4-BE49-F238E27FC236}">
                <a16:creationId xmlns:a16="http://schemas.microsoft.com/office/drawing/2014/main" id="{065FEC4C-D953-FC7F-9A0B-46AA75C35CCF}"/>
              </a:ext>
            </a:extLst>
          </p:cNvPr>
          <p:cNvPicPr>
            <a:picLocks noGrp="1" noChangeAspect="1"/>
          </p:cNvPicPr>
          <p:nvPr>
            <p:ph idx="1"/>
          </p:nvPr>
        </p:nvPicPr>
        <p:blipFill>
          <a:blip r:embed="rId2"/>
          <a:stretch>
            <a:fillRect/>
          </a:stretch>
        </p:blipFill>
        <p:spPr>
          <a:xfrm>
            <a:off x="2807451" y="1900220"/>
            <a:ext cx="9069355" cy="4289281"/>
          </a:xfrm>
        </p:spPr>
      </p:pic>
      <p:sp>
        <p:nvSpPr>
          <p:cNvPr id="7" name="TextBox 6">
            <a:extLst>
              <a:ext uri="{FF2B5EF4-FFF2-40B4-BE49-F238E27FC236}">
                <a16:creationId xmlns:a16="http://schemas.microsoft.com/office/drawing/2014/main" id="{F13E8860-6570-C552-4AEB-B65E020EA356}"/>
              </a:ext>
            </a:extLst>
          </p:cNvPr>
          <p:cNvSpPr txBox="1"/>
          <p:nvPr/>
        </p:nvSpPr>
        <p:spPr>
          <a:xfrm>
            <a:off x="211239" y="2565512"/>
            <a:ext cx="2596212" cy="2862322"/>
          </a:xfrm>
          <a:prstGeom prst="rect">
            <a:avLst/>
          </a:prstGeom>
          <a:noFill/>
        </p:spPr>
        <p:txBody>
          <a:bodyPr wrap="square">
            <a:spAutoFit/>
          </a:bodyPr>
          <a:lstStyle/>
          <a:p>
            <a:r>
              <a:rPr lang="en-US" b="0" i="0" dirty="0">
                <a:solidFill>
                  <a:srgbClr val="000000"/>
                </a:solidFill>
                <a:effectLst/>
                <a:latin typeface="Montserrat" panose="00000500000000000000" pitchFamily="2" charset="0"/>
              </a:rPr>
              <a:t>The Business Model Canvas covers a wider scope, encompassing all elements of the business model. – It is often used for strategic planning and business model innovation.</a:t>
            </a:r>
            <a:endParaRPr lang="en-IN" dirty="0"/>
          </a:p>
        </p:txBody>
      </p:sp>
    </p:spTree>
    <p:extLst>
      <p:ext uri="{BB962C8B-B14F-4D97-AF65-F5344CB8AC3E}">
        <p14:creationId xmlns:p14="http://schemas.microsoft.com/office/powerpoint/2010/main" val="3023227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D494-F0A6-F066-F832-3AA89EC6F87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69F37BB-F18A-61D8-1F94-87984FE53C56}"/>
              </a:ext>
            </a:extLst>
          </p:cNvPr>
          <p:cNvPicPr>
            <a:picLocks noGrp="1" noChangeAspect="1"/>
          </p:cNvPicPr>
          <p:nvPr>
            <p:ph idx="1"/>
          </p:nvPr>
        </p:nvPicPr>
        <p:blipFill>
          <a:blip r:embed="rId2"/>
          <a:stretch>
            <a:fillRect/>
          </a:stretch>
        </p:blipFill>
        <p:spPr>
          <a:xfrm>
            <a:off x="2628599" y="1690688"/>
            <a:ext cx="7962236" cy="4640664"/>
          </a:xfrm>
        </p:spPr>
      </p:pic>
    </p:spTree>
    <p:extLst>
      <p:ext uri="{BB962C8B-B14F-4D97-AF65-F5344CB8AC3E}">
        <p14:creationId xmlns:p14="http://schemas.microsoft.com/office/powerpoint/2010/main" val="633318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4453-91EC-170F-34A6-2784519EA7B5}"/>
              </a:ext>
            </a:extLst>
          </p:cNvPr>
          <p:cNvSpPr>
            <a:spLocks noGrp="1"/>
          </p:cNvSpPr>
          <p:nvPr>
            <p:ph type="title"/>
          </p:nvPr>
        </p:nvSpPr>
        <p:spPr/>
        <p:txBody>
          <a:bodyPr>
            <a:normAutofit fontScale="90000"/>
          </a:bodyPr>
          <a:lstStyle/>
          <a:p>
            <a:r>
              <a:rPr lang="en-US" b="0" i="0" dirty="0">
                <a:solidFill>
                  <a:srgbClr val="040C28"/>
                </a:solidFill>
                <a:effectLst/>
                <a:latin typeface="Google Sans"/>
              </a:rPr>
              <a:t> VPC zooms in on the specific value proposition that you offer to a specific customer segment</a:t>
            </a:r>
            <a:r>
              <a:rPr lang="en-US" b="0" i="0" dirty="0">
                <a:solidFill>
                  <a:srgbClr val="202124"/>
                </a:solidFill>
                <a:effectLst/>
                <a:latin typeface="Google Sans"/>
              </a:rPr>
              <a:t>.</a:t>
            </a:r>
            <a:endParaRPr lang="en-IN" dirty="0"/>
          </a:p>
        </p:txBody>
      </p:sp>
      <p:pic>
        <p:nvPicPr>
          <p:cNvPr id="5" name="Content Placeholder 4">
            <a:extLst>
              <a:ext uri="{FF2B5EF4-FFF2-40B4-BE49-F238E27FC236}">
                <a16:creationId xmlns:a16="http://schemas.microsoft.com/office/drawing/2014/main" id="{17307A45-4126-6388-81B3-9590388C57BC}"/>
              </a:ext>
            </a:extLst>
          </p:cNvPr>
          <p:cNvPicPr>
            <a:picLocks noGrp="1" noChangeAspect="1"/>
          </p:cNvPicPr>
          <p:nvPr>
            <p:ph idx="1"/>
          </p:nvPr>
        </p:nvPicPr>
        <p:blipFill>
          <a:blip r:embed="rId2"/>
          <a:stretch>
            <a:fillRect/>
          </a:stretch>
        </p:blipFill>
        <p:spPr>
          <a:xfrm>
            <a:off x="2655272" y="2046594"/>
            <a:ext cx="6881456" cy="3909399"/>
          </a:xfrm>
        </p:spPr>
      </p:pic>
    </p:spTree>
    <p:extLst>
      <p:ext uri="{BB962C8B-B14F-4D97-AF65-F5344CB8AC3E}">
        <p14:creationId xmlns:p14="http://schemas.microsoft.com/office/powerpoint/2010/main" val="752702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CB4B2-7C8C-7332-EDF6-0DF42DC0A71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2ED47C7-8C74-A297-95C5-DEA388722A84}"/>
              </a:ext>
            </a:extLst>
          </p:cNvPr>
          <p:cNvPicPr>
            <a:picLocks noGrp="1" noChangeAspect="1"/>
          </p:cNvPicPr>
          <p:nvPr>
            <p:ph idx="1"/>
          </p:nvPr>
        </p:nvPicPr>
        <p:blipFill>
          <a:blip r:embed="rId2"/>
          <a:stretch>
            <a:fillRect/>
          </a:stretch>
        </p:blipFill>
        <p:spPr>
          <a:xfrm>
            <a:off x="0" y="1962549"/>
            <a:ext cx="6835732" cy="4079436"/>
          </a:xfrm>
        </p:spPr>
      </p:pic>
      <p:sp>
        <p:nvSpPr>
          <p:cNvPr id="7" name="TextBox 6">
            <a:extLst>
              <a:ext uri="{FF2B5EF4-FFF2-40B4-BE49-F238E27FC236}">
                <a16:creationId xmlns:a16="http://schemas.microsoft.com/office/drawing/2014/main" id="{2BBB67C1-D8A1-2B46-7011-794D8A7EF348}"/>
              </a:ext>
            </a:extLst>
          </p:cNvPr>
          <p:cNvSpPr txBox="1"/>
          <p:nvPr/>
        </p:nvSpPr>
        <p:spPr>
          <a:xfrm>
            <a:off x="6939642" y="2551837"/>
            <a:ext cx="4537010" cy="1754326"/>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
              </a:rPr>
              <a:t>Value Proposition Canvas is made up of only two blocks – Value Proposition and Customer Segment. They are the core of the business model because they focus on “What” and “To whom”. In other words, how your company delivers value to your audience.</a:t>
            </a:r>
            <a:endParaRPr lang="en-IN" dirty="0"/>
          </a:p>
        </p:txBody>
      </p:sp>
    </p:spTree>
    <p:extLst>
      <p:ext uri="{BB962C8B-B14F-4D97-AF65-F5344CB8AC3E}">
        <p14:creationId xmlns:p14="http://schemas.microsoft.com/office/powerpoint/2010/main" val="2507168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4070C-00B2-454A-7ACB-74CE2FA9316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F945B09-4141-92D6-113A-23E2D08A536B}"/>
              </a:ext>
            </a:extLst>
          </p:cNvPr>
          <p:cNvPicPr>
            <a:picLocks noGrp="1" noChangeAspect="1"/>
          </p:cNvPicPr>
          <p:nvPr>
            <p:ph idx="1"/>
          </p:nvPr>
        </p:nvPicPr>
        <p:blipFill>
          <a:blip r:embed="rId2"/>
          <a:stretch>
            <a:fillRect/>
          </a:stretch>
        </p:blipFill>
        <p:spPr>
          <a:xfrm>
            <a:off x="2620979" y="2050405"/>
            <a:ext cx="6950042" cy="3901778"/>
          </a:xfrm>
        </p:spPr>
      </p:pic>
    </p:spTree>
    <p:extLst>
      <p:ext uri="{BB962C8B-B14F-4D97-AF65-F5344CB8AC3E}">
        <p14:creationId xmlns:p14="http://schemas.microsoft.com/office/powerpoint/2010/main" val="3766641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9081-310F-84B9-01A1-949F8159035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6A9B72E-096E-8B4C-9C63-FB3AD6D0BECD}"/>
              </a:ext>
            </a:extLst>
          </p:cNvPr>
          <p:cNvPicPr>
            <a:picLocks noGrp="1" noChangeAspect="1"/>
          </p:cNvPicPr>
          <p:nvPr>
            <p:ph idx="1"/>
          </p:nvPr>
        </p:nvPicPr>
        <p:blipFill>
          <a:blip r:embed="rId2"/>
          <a:stretch>
            <a:fillRect/>
          </a:stretch>
        </p:blipFill>
        <p:spPr>
          <a:xfrm>
            <a:off x="2624789" y="2073267"/>
            <a:ext cx="6942422" cy="3856054"/>
          </a:xfrm>
        </p:spPr>
      </p:pic>
    </p:spTree>
    <p:extLst>
      <p:ext uri="{BB962C8B-B14F-4D97-AF65-F5344CB8AC3E}">
        <p14:creationId xmlns:p14="http://schemas.microsoft.com/office/powerpoint/2010/main" val="2744252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TotalTime>
  <Words>606</Words>
  <Application>Microsoft Office PowerPoint</Application>
  <PresentationFormat>Widescreen</PresentationFormat>
  <Paragraphs>28</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Calibri Light</vt:lpstr>
      <vt:lpstr>Google Sans</vt:lpstr>
      <vt:lpstr>Montserrat</vt:lpstr>
      <vt:lpstr>Symbol</vt:lpstr>
      <vt:lpstr>Times New Roman</vt:lpstr>
      <vt:lpstr>Office Theme</vt:lpstr>
      <vt:lpstr>Value Proposition Canvas</vt:lpstr>
      <vt:lpstr>PowerPoint Presentation</vt:lpstr>
      <vt:lpstr>PowerPoint Presentation</vt:lpstr>
      <vt:lpstr>The BMC gives you a holistic overview of your entire business model,</vt:lpstr>
      <vt:lpstr>PowerPoint Presentation</vt:lpstr>
      <vt:lpstr> VPC zooms in on the specific value proposition that you offer to a specific customer segment.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bhagat</dc:creator>
  <cp:lastModifiedBy>CHETAN PHOGAT</cp:lastModifiedBy>
  <cp:revision>23</cp:revision>
  <dcterms:created xsi:type="dcterms:W3CDTF">2023-10-04T11:03:47Z</dcterms:created>
  <dcterms:modified xsi:type="dcterms:W3CDTF">2023-10-08T15:02:57Z</dcterms:modified>
</cp:coreProperties>
</file>